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notesMasterIdLst>
    <p:notesMasterId r:id="rId21"/>
  </p:notesMasterIdLst>
  <p:sldIdLst>
    <p:sldId id="256" r:id="rId2"/>
    <p:sldId id="259" r:id="rId3"/>
    <p:sldId id="285" r:id="rId4"/>
    <p:sldId id="257" r:id="rId5"/>
    <p:sldId id="278" r:id="rId6"/>
    <p:sldId id="291" r:id="rId7"/>
    <p:sldId id="288" r:id="rId8"/>
    <p:sldId id="286" r:id="rId9"/>
    <p:sldId id="279" r:id="rId10"/>
    <p:sldId id="287" r:id="rId11"/>
    <p:sldId id="289" r:id="rId12"/>
    <p:sldId id="293" r:id="rId13"/>
    <p:sldId id="292" r:id="rId14"/>
    <p:sldId id="294" r:id="rId15"/>
    <p:sldId id="296" r:id="rId16"/>
    <p:sldId id="290" r:id="rId17"/>
    <p:sldId id="298" r:id="rId18"/>
    <p:sldId id="295" r:id="rId19"/>
    <p:sldId id="29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90C3"/>
    <a:srgbClr val="3A5A11"/>
    <a:srgbClr val="7AC74D"/>
    <a:srgbClr val="7BC8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A0E4BA-012E-4AAA-933A-F846878AB8A1}" v="192" dt="2024-06-06T11:21:40.4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495A1-FC4B-4943-A3E4-B9AE05938C94}" type="datetimeFigureOut">
              <a:rPr lang="en-AU" smtClean="0"/>
              <a:t>10/06/2024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BCE355-FF94-49DF-AE23-D71E2B6744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1964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9363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2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279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666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6/10/2024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209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768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7256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6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98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82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51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050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41" r:id="rId5"/>
    <p:sldLayoutId id="2147483746" r:id="rId6"/>
    <p:sldLayoutId id="2147483742" r:id="rId7"/>
    <p:sldLayoutId id="2147483743" r:id="rId8"/>
    <p:sldLayoutId id="2147483744" r:id="rId9"/>
    <p:sldLayoutId id="2147483745" r:id="rId10"/>
    <p:sldLayoutId id="2147483747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oguessr.com/vgp/3810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8m6hHRlKwxY?feature=oembed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3E416D2-D994-4F7A-8F62-B28B11BE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28" name="Video 27" descr="3D Glass Rendering Of Chemical Compounds">
            <a:extLst>
              <a:ext uri="{FF2B5EF4-FFF2-40B4-BE49-F238E27FC236}">
                <a16:creationId xmlns:a16="http://schemas.microsoft.com/office/drawing/2014/main" id="{318BA77F-9883-CAEE-FF8A-A5BF944638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60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46D3498-BB0C-4BBC-957B-FC6466C80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949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348024 w 7476051"/>
              <a:gd name="connsiteY1" fmla="*/ 0 h 6858000"/>
              <a:gd name="connsiteX2" fmla="*/ 681975 w 7476051"/>
              <a:gd name="connsiteY2" fmla="*/ 0 h 6858000"/>
              <a:gd name="connsiteX3" fmla="*/ 1555845 w 7476051"/>
              <a:gd name="connsiteY3" fmla="*/ 0 h 6858000"/>
              <a:gd name="connsiteX4" fmla="*/ 1568054 w 7476051"/>
              <a:gd name="connsiteY4" fmla="*/ 0 h 6858000"/>
              <a:gd name="connsiteX5" fmla="*/ 1693495 w 7476051"/>
              <a:gd name="connsiteY5" fmla="*/ 0 h 6858000"/>
              <a:gd name="connsiteX6" fmla="*/ 3186636 w 7476051"/>
              <a:gd name="connsiteY6" fmla="*/ 0 h 6858000"/>
              <a:gd name="connsiteX7" fmla="*/ 5853028 w 7476051"/>
              <a:gd name="connsiteY7" fmla="*/ 0 h 6858000"/>
              <a:gd name="connsiteX8" fmla="*/ 5875152 w 7476051"/>
              <a:gd name="connsiteY8" fmla="*/ 14997 h 6858000"/>
              <a:gd name="connsiteX9" fmla="*/ 7476051 w 7476051"/>
              <a:gd name="connsiteY9" fmla="*/ 3621656 h 6858000"/>
              <a:gd name="connsiteX10" fmla="*/ 5601701 w 7476051"/>
              <a:gd name="connsiteY10" fmla="*/ 6374814 h 6858000"/>
              <a:gd name="connsiteX11" fmla="*/ 5085053 w 7476051"/>
              <a:gd name="connsiteY11" fmla="*/ 6780599 h 6858000"/>
              <a:gd name="connsiteX12" fmla="*/ 4973297 w 7476051"/>
              <a:gd name="connsiteY12" fmla="*/ 6858000 h 6858000"/>
              <a:gd name="connsiteX13" fmla="*/ 3186636 w 7476051"/>
              <a:gd name="connsiteY13" fmla="*/ 6858000 h 6858000"/>
              <a:gd name="connsiteX14" fmla="*/ 1568054 w 7476051"/>
              <a:gd name="connsiteY14" fmla="*/ 6858000 h 6858000"/>
              <a:gd name="connsiteX15" fmla="*/ 1555845 w 7476051"/>
              <a:gd name="connsiteY15" fmla="*/ 6858000 h 6858000"/>
              <a:gd name="connsiteX16" fmla="*/ 1385101 w 7476051"/>
              <a:gd name="connsiteY16" fmla="*/ 6858000 h 6858000"/>
              <a:gd name="connsiteX17" fmla="*/ 681975 w 7476051"/>
              <a:gd name="connsiteY17" fmla="*/ 6858000 h 6858000"/>
              <a:gd name="connsiteX18" fmla="*/ 348024 w 7476051"/>
              <a:gd name="connsiteY18" fmla="*/ 6858000 h 6858000"/>
              <a:gd name="connsiteX19" fmla="*/ 0 w 7476051"/>
              <a:gd name="connsiteY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348024" y="0"/>
                </a:lnTo>
                <a:lnTo>
                  <a:pt x="681975" y="0"/>
                </a:lnTo>
                <a:lnTo>
                  <a:pt x="1555845" y="0"/>
                </a:lnTo>
                <a:lnTo>
                  <a:pt x="1568054" y="0"/>
                </a:lnTo>
                <a:lnTo>
                  <a:pt x="1693495" y="0"/>
                </a:lnTo>
                <a:lnTo>
                  <a:pt x="3186636" y="0"/>
                </a:ln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1" y="6374814"/>
                </a:cubicBezTo>
                <a:cubicBezTo>
                  <a:pt x="5429498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3186636" y="6858000"/>
                </a:lnTo>
                <a:lnTo>
                  <a:pt x="1568054" y="6858000"/>
                </a:lnTo>
                <a:lnTo>
                  <a:pt x="1555845" y="6858000"/>
                </a:lnTo>
                <a:lnTo>
                  <a:pt x="1385101" y="6858000"/>
                </a:lnTo>
                <a:lnTo>
                  <a:pt x="681975" y="6858000"/>
                </a:lnTo>
                <a:lnTo>
                  <a:pt x="34802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539A79B-DFBA-4781-B0DE-4044B072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97492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D8EFB43-661E-4B15-BA65-39CC17EF7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10788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8DBE8-157A-2820-5F17-2A7263811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1675" y="1346268"/>
            <a:ext cx="5932755" cy="3285207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D</a:t>
            </a:r>
            <a:r>
              <a:rPr lang="en-AU">
                <a:solidFill>
                  <a:schemeClr val="bg1"/>
                </a:solidFill>
              </a:rPr>
              <a:t>NA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07AE95-F8FB-D371-4C43-5A92F2634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0151" y="4631475"/>
            <a:ext cx="5934278" cy="11502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ATHBY Human Biology</a:t>
            </a:r>
            <a:endParaRPr lang="en-AU">
              <a:solidFill>
                <a:schemeClr val="bg1"/>
              </a:solidFill>
            </a:endParaRPr>
          </a:p>
          <a:p>
            <a:endParaRPr lang="en-A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96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4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57F6D25-16C3-5CEE-A5BB-E4464C55F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567" r="1" b="21809"/>
          <a:stretch/>
        </p:blipFill>
        <p:spPr>
          <a:xfrm>
            <a:off x="0" y="0"/>
            <a:ext cx="1219200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E22D16-6274-992A-7CEB-8FD97EF9DF3B}"/>
              </a:ext>
            </a:extLst>
          </p:cNvPr>
          <p:cNvSpPr txBox="1"/>
          <p:nvPr/>
        </p:nvSpPr>
        <p:spPr>
          <a:xfrm>
            <a:off x="76200" y="209550"/>
            <a:ext cx="1114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Comic Sans MS" panose="030F0702030302020204" pitchFamily="66" charset="0"/>
                <a:ea typeface="ADLaM Display" panose="020F0502020204030204" pitchFamily="2" charset="0"/>
                <a:cs typeface="ADLaM Display" panose="020F0502020204030204" pitchFamily="2" charset="0"/>
              </a:rPr>
              <a:t>5’</a:t>
            </a:r>
            <a:endParaRPr lang="en-AU" sz="5400" b="1" dirty="0">
              <a:latin typeface="Comic Sans MS" panose="030F0702030302020204" pitchFamily="66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25E85D-1950-AD41-6B05-BD7725125903}"/>
              </a:ext>
            </a:extLst>
          </p:cNvPr>
          <p:cNvSpPr txBox="1"/>
          <p:nvPr/>
        </p:nvSpPr>
        <p:spPr>
          <a:xfrm>
            <a:off x="10848975" y="647700"/>
            <a:ext cx="1114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Comic Sans MS" panose="030F0702030302020204" pitchFamily="66" charset="0"/>
              </a:rPr>
              <a:t>3’</a:t>
            </a:r>
            <a:endParaRPr lang="en-AU" sz="6000" b="1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442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9BDAA-80FE-B54A-381C-1B039A11C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Mitochondrial and nuclear DNA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EFFC1-17B1-3A6F-4516-235A1965C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Both nuclear DNA and mitochondrial DNA contribute to the genetic makeup of the cell. </a:t>
            </a:r>
          </a:p>
          <a:p>
            <a:r>
              <a:rPr lang="en-US" sz="2400" dirty="0"/>
              <a:t>The main difference is that mitochondrial DNA is encoded for the genetic information required by mitochondria whereas nuclear DNA is encoded for the genetic information required by the entire cell. 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96628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C95835-CFA0-C1D3-9E66-062C6AFD3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3151" y="72038"/>
            <a:ext cx="9625697" cy="671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15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9674CB-963C-CE18-313D-06D9FD7D9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738" y="258416"/>
            <a:ext cx="5458732" cy="780775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Mitochondrial DNA</a:t>
            </a:r>
            <a:endParaRPr lang="en-AU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7E5BCCD-DB23-4AD8-B850-9154AAE91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5566001" cy="6858000"/>
            <a:chOff x="6505773" y="0"/>
            <a:chExt cx="5566001" cy="6858000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871FC61-DD4E-47D4-81FD-8A7E7D12B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865823" y="0"/>
              <a:ext cx="5205951" cy="6858000"/>
            </a:xfrm>
            <a:custGeom>
              <a:avLst/>
              <a:gdLst>
                <a:gd name="connsiteX0" fmla="*/ 0 w 5205951"/>
                <a:gd name="connsiteY0" fmla="*/ 0 h 6858000"/>
                <a:gd name="connsiteX1" fmla="*/ 1709529 w 5205951"/>
                <a:gd name="connsiteY1" fmla="*/ 0 h 6858000"/>
                <a:gd name="connsiteX2" fmla="*/ 2489695 w 5205951"/>
                <a:gd name="connsiteY2" fmla="*/ 0 h 6858000"/>
                <a:gd name="connsiteX3" fmla="*/ 3582928 w 5205951"/>
                <a:gd name="connsiteY3" fmla="*/ 0 h 6858000"/>
                <a:gd name="connsiteX4" fmla="*/ 3605052 w 5205951"/>
                <a:gd name="connsiteY4" fmla="*/ 14997 h 6858000"/>
                <a:gd name="connsiteX5" fmla="*/ 5205951 w 5205951"/>
                <a:gd name="connsiteY5" fmla="*/ 3621656 h 6858000"/>
                <a:gd name="connsiteX6" fmla="*/ 3331601 w 5205951"/>
                <a:gd name="connsiteY6" fmla="*/ 6374814 h 6858000"/>
                <a:gd name="connsiteX7" fmla="*/ 2814953 w 5205951"/>
                <a:gd name="connsiteY7" fmla="*/ 6780599 h 6858000"/>
                <a:gd name="connsiteX8" fmla="*/ 2703197 w 5205951"/>
                <a:gd name="connsiteY8" fmla="*/ 6858000 h 6858000"/>
                <a:gd name="connsiteX9" fmla="*/ 2489695 w 5205951"/>
                <a:gd name="connsiteY9" fmla="*/ 6858000 h 6858000"/>
                <a:gd name="connsiteX10" fmla="*/ 1709529 w 5205951"/>
                <a:gd name="connsiteY10" fmla="*/ 6858000 h 6858000"/>
                <a:gd name="connsiteX11" fmla="*/ 0 w 5205951"/>
                <a:gd name="connsiteY11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05951" h="6858000">
                  <a:moveTo>
                    <a:pt x="0" y="0"/>
                  </a:moveTo>
                  <a:lnTo>
                    <a:pt x="1709529" y="0"/>
                  </a:lnTo>
                  <a:lnTo>
                    <a:pt x="2489695" y="0"/>
                  </a:lnTo>
                  <a:lnTo>
                    <a:pt x="3582928" y="0"/>
                  </a:lnTo>
                  <a:lnTo>
                    <a:pt x="3605052" y="14997"/>
                  </a:lnTo>
                  <a:cubicBezTo>
                    <a:pt x="4632215" y="754641"/>
                    <a:pt x="5205951" y="2093192"/>
                    <a:pt x="5205951" y="3621656"/>
                  </a:cubicBezTo>
                  <a:cubicBezTo>
                    <a:pt x="5205951" y="4969131"/>
                    <a:pt x="4277226" y="5602839"/>
                    <a:pt x="3331601" y="6374814"/>
                  </a:cubicBezTo>
                  <a:cubicBezTo>
                    <a:pt x="3159398" y="6515397"/>
                    <a:pt x="2988771" y="6653108"/>
                    <a:pt x="2814953" y="6780599"/>
                  </a:cubicBezTo>
                  <a:lnTo>
                    <a:pt x="2703197" y="6858000"/>
                  </a:lnTo>
                  <a:lnTo>
                    <a:pt x="2489695" y="6858000"/>
                  </a:lnTo>
                  <a:lnTo>
                    <a:pt x="170952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9A1E2C-5AC8-40FC-99E9-832069D397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505773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5C54A75-E44A-4147-B9D0-FF46CFD31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719069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5138FF3-83A9-F35E-5691-EF04F65BB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33" y="44726"/>
            <a:ext cx="3908835" cy="676854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19D8D-45A1-22E6-9DFE-F3C1AA5C5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4688" y="1039191"/>
            <a:ext cx="5557705" cy="4925047"/>
          </a:xfrm>
        </p:spPr>
        <p:txBody>
          <a:bodyPr>
            <a:noAutofit/>
          </a:bodyPr>
          <a:lstStyle/>
          <a:p>
            <a:r>
              <a:rPr lang="en-US" sz="2400" dirty="0"/>
              <a:t>Mitochondrial DNA (</a:t>
            </a:r>
            <a:r>
              <a:rPr lang="en-US" sz="2400" dirty="0" err="1"/>
              <a:t>mtDNA</a:t>
            </a:r>
            <a:r>
              <a:rPr lang="en-US" sz="2400" dirty="0"/>
              <a:t>) is an </a:t>
            </a:r>
            <a:r>
              <a:rPr lang="en-US" sz="2400" b="1" dirty="0"/>
              <a:t>unbound</a:t>
            </a:r>
            <a:r>
              <a:rPr lang="en-US" sz="2400" dirty="0"/>
              <a:t>, double-stranded, circular DNA found inside the mitochondria. </a:t>
            </a:r>
          </a:p>
          <a:p>
            <a:r>
              <a:rPr lang="en-US" sz="2400" dirty="0"/>
              <a:t>It codes for proteins and functional RNAs required by mitochondria. </a:t>
            </a:r>
          </a:p>
          <a:p>
            <a:r>
              <a:rPr lang="en-US" sz="2400" dirty="0"/>
              <a:t>Mitochondrial DNA is short compared to the nuclear DNA.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184203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DC574-5CE0-F032-E670-5F02A333A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70" y="1978090"/>
            <a:ext cx="5648130" cy="3986148"/>
          </a:xfrm>
        </p:spPr>
        <p:txBody>
          <a:bodyPr anchor="t">
            <a:normAutofit/>
          </a:bodyPr>
          <a:lstStyle/>
          <a:p>
            <a:r>
              <a:rPr lang="en-US" sz="2400" dirty="0">
                <a:solidFill>
                  <a:srgbClr val="3A5A11"/>
                </a:solidFill>
              </a:rPr>
              <a:t>Mitochondrial DNA contains just 37 of the 20,000 to 25,000 protein-coding genes in our body. Unlike nuclear DNA, which comes from </a:t>
            </a:r>
            <a:r>
              <a:rPr lang="en-US" sz="2400" dirty="0">
                <a:solidFill>
                  <a:srgbClr val="3E90C3"/>
                </a:solidFill>
              </a:rPr>
              <a:t>both parents</a:t>
            </a:r>
            <a:r>
              <a:rPr lang="en-US" sz="2400" dirty="0">
                <a:solidFill>
                  <a:srgbClr val="3A5A11"/>
                </a:solidFill>
              </a:rPr>
              <a:t>, mitochondrial DNA comes only from the </a:t>
            </a:r>
            <a:r>
              <a:rPr lang="en-US" sz="2400" dirty="0">
                <a:solidFill>
                  <a:srgbClr val="3E90C3"/>
                </a:solidFill>
              </a:rPr>
              <a:t>mother</a:t>
            </a:r>
            <a:r>
              <a:rPr lang="en-US" sz="2400" dirty="0">
                <a:solidFill>
                  <a:srgbClr val="3A5A11"/>
                </a:solidFill>
              </a:rPr>
              <a:t>.</a:t>
            </a:r>
            <a:endParaRPr lang="en-AU" sz="2400" dirty="0">
              <a:solidFill>
                <a:srgbClr val="3A5A1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6DF39-15A0-6198-C848-9AFD21B239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86" r="154" b="1"/>
          <a:stretch/>
        </p:blipFill>
        <p:spPr>
          <a:xfrm>
            <a:off x="6877878" y="294199"/>
            <a:ext cx="5150794" cy="5001370"/>
          </a:xfrm>
          <a:custGeom>
            <a:avLst/>
            <a:gdLst/>
            <a:ahLst/>
            <a:cxnLst/>
            <a:rect l="l" t="t" r="r" b="b"/>
            <a:pathLst>
              <a:path w="5044104" h="4896924">
                <a:moveTo>
                  <a:pt x="2886613" y="0"/>
                </a:moveTo>
                <a:cubicBezTo>
                  <a:pt x="3218269" y="0"/>
                  <a:pt x="3523512" y="65865"/>
                  <a:pt x="3794011" y="195584"/>
                </a:cubicBezTo>
                <a:cubicBezTo>
                  <a:pt x="4047516" y="317247"/>
                  <a:pt x="4270172" y="494825"/>
                  <a:pt x="4455804" y="723284"/>
                </a:cubicBezTo>
                <a:cubicBezTo>
                  <a:pt x="4835198" y="1190375"/>
                  <a:pt x="5044104" y="1854168"/>
                  <a:pt x="5044104" y="2592438"/>
                </a:cubicBezTo>
                <a:cubicBezTo>
                  <a:pt x="5044104" y="2886985"/>
                  <a:pt x="4963247" y="3123382"/>
                  <a:pt x="4782050" y="3358996"/>
                </a:cubicBezTo>
                <a:cubicBezTo>
                  <a:pt x="4592516" y="3605460"/>
                  <a:pt x="4307730" y="3832465"/>
                  <a:pt x="4006167" y="4072775"/>
                </a:cubicBezTo>
                <a:cubicBezTo>
                  <a:pt x="3950530" y="4117058"/>
                  <a:pt x="3893052" y="4162907"/>
                  <a:pt x="3835576" y="4209314"/>
                </a:cubicBezTo>
                <a:cubicBezTo>
                  <a:pt x="3321099" y="4624632"/>
                  <a:pt x="2945605" y="4896924"/>
                  <a:pt x="2433835" y="4896924"/>
                </a:cubicBezTo>
                <a:cubicBezTo>
                  <a:pt x="1654054" y="4896924"/>
                  <a:pt x="1101803" y="4562680"/>
                  <a:pt x="587325" y="3779234"/>
                </a:cubicBezTo>
                <a:cubicBezTo>
                  <a:pt x="519999" y="3676690"/>
                  <a:pt x="454187" y="3583430"/>
                  <a:pt x="390540" y="3493298"/>
                </a:cubicBezTo>
                <a:cubicBezTo>
                  <a:pt x="126752" y="3119579"/>
                  <a:pt x="0" y="2925228"/>
                  <a:pt x="0" y="2592438"/>
                </a:cubicBezTo>
                <a:cubicBezTo>
                  <a:pt x="0" y="2261996"/>
                  <a:pt x="79450" y="1935577"/>
                  <a:pt x="235969" y="1622244"/>
                </a:cubicBezTo>
                <a:cubicBezTo>
                  <a:pt x="389133" y="1315731"/>
                  <a:pt x="608107" y="1035165"/>
                  <a:pt x="886724" y="788590"/>
                </a:cubicBezTo>
                <a:cubicBezTo>
                  <a:pt x="1160578" y="546153"/>
                  <a:pt x="1485846" y="346211"/>
                  <a:pt x="1827568" y="210454"/>
                </a:cubicBezTo>
                <a:cubicBezTo>
                  <a:pt x="2178491" y="70787"/>
                  <a:pt x="2534934" y="0"/>
                  <a:pt x="28866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31663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F0E00C3-4613-415F-BE3A-78FBAD906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0495175" cy="6858000"/>
          </a:xfrm>
          <a:custGeom>
            <a:avLst/>
            <a:gdLst>
              <a:gd name="connsiteX0" fmla="*/ 0 w 10495175"/>
              <a:gd name="connsiteY0" fmla="*/ 0 h 6858000"/>
              <a:gd name="connsiteX1" fmla="*/ 5289224 w 10495175"/>
              <a:gd name="connsiteY1" fmla="*/ 0 h 6858000"/>
              <a:gd name="connsiteX2" fmla="*/ 6736007 w 10495175"/>
              <a:gd name="connsiteY2" fmla="*/ 0 h 6858000"/>
              <a:gd name="connsiteX3" fmla="*/ 6998753 w 10495175"/>
              <a:gd name="connsiteY3" fmla="*/ 0 h 6858000"/>
              <a:gd name="connsiteX4" fmla="*/ 7778919 w 10495175"/>
              <a:gd name="connsiteY4" fmla="*/ 0 h 6858000"/>
              <a:gd name="connsiteX5" fmla="*/ 8872152 w 10495175"/>
              <a:gd name="connsiteY5" fmla="*/ 0 h 6858000"/>
              <a:gd name="connsiteX6" fmla="*/ 8894276 w 10495175"/>
              <a:gd name="connsiteY6" fmla="*/ 14997 h 6858000"/>
              <a:gd name="connsiteX7" fmla="*/ 10495175 w 10495175"/>
              <a:gd name="connsiteY7" fmla="*/ 3621656 h 6858000"/>
              <a:gd name="connsiteX8" fmla="*/ 8620825 w 10495175"/>
              <a:gd name="connsiteY8" fmla="*/ 6374814 h 6858000"/>
              <a:gd name="connsiteX9" fmla="*/ 8104177 w 10495175"/>
              <a:gd name="connsiteY9" fmla="*/ 6780599 h 6858000"/>
              <a:gd name="connsiteX10" fmla="*/ 7992421 w 10495175"/>
              <a:gd name="connsiteY10" fmla="*/ 6858000 h 6858000"/>
              <a:gd name="connsiteX11" fmla="*/ 7778919 w 10495175"/>
              <a:gd name="connsiteY11" fmla="*/ 6858000 h 6858000"/>
              <a:gd name="connsiteX12" fmla="*/ 6998753 w 10495175"/>
              <a:gd name="connsiteY12" fmla="*/ 6858000 h 6858000"/>
              <a:gd name="connsiteX13" fmla="*/ 6736007 w 10495175"/>
              <a:gd name="connsiteY13" fmla="*/ 6858000 h 6858000"/>
              <a:gd name="connsiteX14" fmla="*/ 5289224 w 10495175"/>
              <a:gd name="connsiteY14" fmla="*/ 6858000 h 6858000"/>
              <a:gd name="connsiteX15" fmla="*/ 0 w 10495175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495175" h="6858000">
                <a:moveTo>
                  <a:pt x="0" y="0"/>
                </a:moveTo>
                <a:lnTo>
                  <a:pt x="5289224" y="0"/>
                </a:lnTo>
                <a:lnTo>
                  <a:pt x="6736007" y="0"/>
                </a:lnTo>
                <a:lnTo>
                  <a:pt x="6998753" y="0"/>
                </a:lnTo>
                <a:lnTo>
                  <a:pt x="7778919" y="0"/>
                </a:lnTo>
                <a:lnTo>
                  <a:pt x="8872152" y="0"/>
                </a:lnTo>
                <a:lnTo>
                  <a:pt x="8894276" y="14997"/>
                </a:lnTo>
                <a:cubicBezTo>
                  <a:pt x="9921439" y="754641"/>
                  <a:pt x="10495175" y="2093192"/>
                  <a:pt x="10495175" y="3621656"/>
                </a:cubicBezTo>
                <a:cubicBezTo>
                  <a:pt x="10495175" y="4969131"/>
                  <a:pt x="9566450" y="5602839"/>
                  <a:pt x="8620825" y="6374814"/>
                </a:cubicBezTo>
                <a:cubicBezTo>
                  <a:pt x="8448622" y="6515397"/>
                  <a:pt x="8277995" y="6653108"/>
                  <a:pt x="8104177" y="6780599"/>
                </a:cubicBezTo>
                <a:lnTo>
                  <a:pt x="7992421" y="6858000"/>
                </a:lnTo>
                <a:lnTo>
                  <a:pt x="7778919" y="6858000"/>
                </a:lnTo>
                <a:lnTo>
                  <a:pt x="6998753" y="6858000"/>
                </a:lnTo>
                <a:lnTo>
                  <a:pt x="6736007" y="6858000"/>
                </a:lnTo>
                <a:lnTo>
                  <a:pt x="528922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9802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5964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F8DB07-05D0-54DB-CE81-10A73ECEB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131" y="181366"/>
            <a:ext cx="7633805" cy="649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51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0C0D7D4-D83D-4C58-87D1-955F0A91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5853028 w 7476051"/>
              <a:gd name="connsiteY1" fmla="*/ 0 h 6858000"/>
              <a:gd name="connsiteX2" fmla="*/ 5875152 w 7476051"/>
              <a:gd name="connsiteY2" fmla="*/ 14997 h 6858000"/>
              <a:gd name="connsiteX3" fmla="*/ 7476051 w 7476051"/>
              <a:gd name="connsiteY3" fmla="*/ 3621656 h 6858000"/>
              <a:gd name="connsiteX4" fmla="*/ 5601702 w 7476051"/>
              <a:gd name="connsiteY4" fmla="*/ 6374814 h 6858000"/>
              <a:gd name="connsiteX5" fmla="*/ 5085053 w 7476051"/>
              <a:gd name="connsiteY5" fmla="*/ 6780599 h 6858000"/>
              <a:gd name="connsiteX6" fmla="*/ 4973297 w 7476051"/>
              <a:gd name="connsiteY6" fmla="*/ 6858000 h 6858000"/>
              <a:gd name="connsiteX7" fmla="*/ 0 w 747605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2" y="6374814"/>
                </a:cubicBezTo>
                <a:cubicBezTo>
                  <a:pt x="5429499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F9A324-404E-4C5D-AFF0-C5D0D841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8204" y="-1"/>
            <a:ext cx="2535264" cy="6858001"/>
          </a:xfrm>
          <a:custGeom>
            <a:avLst/>
            <a:gdLst>
              <a:gd name="connsiteX0" fmla="*/ 1218585 w 2535264"/>
              <a:gd name="connsiteY0" fmla="*/ 0 h 6858001"/>
              <a:gd name="connsiteX1" fmla="*/ 1236561 w 2535264"/>
              <a:gd name="connsiteY1" fmla="*/ 0 h 6858001"/>
              <a:gd name="connsiteX2" fmla="*/ 1264452 w 2535264"/>
              <a:gd name="connsiteY2" fmla="*/ 24550 h 6858001"/>
              <a:gd name="connsiteX3" fmla="*/ 2528121 w 2535264"/>
              <a:gd name="connsiteY3" fmla="*/ 3710502 h 6858001"/>
              <a:gd name="connsiteX4" fmla="*/ 492890 w 2535264"/>
              <a:gd name="connsiteY4" fmla="*/ 6507511 h 6858001"/>
              <a:gd name="connsiteX5" fmla="*/ 221418 w 2535264"/>
              <a:gd name="connsiteY5" fmla="*/ 6713387 h 6858001"/>
              <a:gd name="connsiteX6" fmla="*/ 20100 w 2535264"/>
              <a:gd name="connsiteY6" fmla="*/ 6858001 h 6858001"/>
              <a:gd name="connsiteX7" fmla="*/ 0 w 2535264"/>
              <a:gd name="connsiteY7" fmla="*/ 6858001 h 6858001"/>
              <a:gd name="connsiteX8" fmla="*/ 202488 w 2535264"/>
              <a:gd name="connsiteY8" fmla="*/ 6712547 h 6858001"/>
              <a:gd name="connsiteX9" fmla="*/ 473961 w 2535264"/>
              <a:gd name="connsiteY9" fmla="*/ 6506670 h 6858001"/>
              <a:gd name="connsiteX10" fmla="*/ 2509192 w 2535264"/>
              <a:gd name="connsiteY10" fmla="*/ 3709662 h 6858001"/>
              <a:gd name="connsiteX11" fmla="*/ 1245521 w 2535264"/>
              <a:gd name="connsiteY11" fmla="*/ 237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5264" h="6858001">
                <a:moveTo>
                  <a:pt x="1218585" y="0"/>
                </a:moveTo>
                <a:lnTo>
                  <a:pt x="1236561" y="0"/>
                </a:lnTo>
                <a:lnTo>
                  <a:pt x="1264452" y="24550"/>
                </a:lnTo>
                <a:cubicBezTo>
                  <a:pt x="2149109" y="863108"/>
                  <a:pt x="2598329" y="2210814"/>
                  <a:pt x="2528121" y="3710502"/>
                </a:cubicBezTo>
                <a:cubicBezTo>
                  <a:pt x="2462100" y="5120751"/>
                  <a:pt x="1489450" y="5742158"/>
                  <a:pt x="492890" y="6507511"/>
                </a:cubicBezTo>
                <a:cubicBezTo>
                  <a:pt x="402151" y="6577199"/>
                  <a:pt x="311847" y="6646154"/>
                  <a:pt x="221418" y="6713387"/>
                </a:cubicBezTo>
                <a:lnTo>
                  <a:pt x="20100" y="6858001"/>
                </a:lnTo>
                <a:lnTo>
                  <a:pt x="0" y="6858001"/>
                </a:lnTo>
                <a:lnTo>
                  <a:pt x="202488" y="6712547"/>
                </a:lnTo>
                <a:cubicBezTo>
                  <a:pt x="292917" y="6645314"/>
                  <a:pt x="383222" y="6576359"/>
                  <a:pt x="473961" y="6506670"/>
                </a:cubicBezTo>
                <a:cubicBezTo>
                  <a:pt x="1470520" y="5741317"/>
                  <a:pt x="2443170" y="5119911"/>
                  <a:pt x="2509192" y="3709662"/>
                </a:cubicBezTo>
                <a:cubicBezTo>
                  <a:pt x="2579400" y="2209973"/>
                  <a:pt x="2130178" y="862268"/>
                  <a:pt x="1245521" y="237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C4CE3C4-3600-4353-9FE1-B32D06BEF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37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8BF8F6-1A4E-2587-3122-61DB10A5E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66" y="335901"/>
            <a:ext cx="5515690" cy="832499"/>
          </a:xfrm>
        </p:spPr>
        <p:txBody>
          <a:bodyPr anchor="b">
            <a:normAutofit/>
          </a:bodyPr>
          <a:lstStyle/>
          <a:p>
            <a:r>
              <a:rPr lang="en-US" dirty="0"/>
              <a:t>Nuclear DNA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F39F1-0BE3-B08C-9DB0-85BEBEEF8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12" y="1278294"/>
            <a:ext cx="5645671" cy="468594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Nuclear DNA (</a:t>
            </a:r>
            <a:r>
              <a:rPr lang="en-US" sz="2400" dirty="0" err="1"/>
              <a:t>nDNA</a:t>
            </a:r>
            <a:r>
              <a:rPr lang="en-US" sz="2400" dirty="0"/>
              <a:t>) is composed of several </a:t>
            </a:r>
            <a:r>
              <a:rPr lang="en-US" sz="2400" b="1" dirty="0"/>
              <a:t>linear</a:t>
            </a:r>
            <a:r>
              <a:rPr lang="en-US" sz="2400" dirty="0"/>
              <a:t> strands, which codes for almost all the proteins required by the cell.</a:t>
            </a:r>
          </a:p>
          <a:p>
            <a:r>
              <a:rPr lang="en-US" sz="2400" b="1" dirty="0"/>
              <a:t>Proteins (</a:t>
            </a:r>
            <a:r>
              <a:rPr lang="en-US" sz="2400" dirty="0"/>
              <a:t>histones</a:t>
            </a:r>
            <a:r>
              <a:rPr lang="en-US" sz="2400" b="1" dirty="0"/>
              <a:t>) bind </a:t>
            </a:r>
            <a:r>
              <a:rPr lang="en-US" sz="2400" dirty="0"/>
              <a:t>and help to coil strands into chromosomes before replication and division. </a:t>
            </a:r>
            <a:endParaRPr lang="en-AU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6981E9-93C0-BEC6-8BCF-3D585B7D4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518" y="-2"/>
            <a:ext cx="4430639" cy="676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47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D3BE8F-35BF-DBD3-0105-A151B54FE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6512" y="59091"/>
            <a:ext cx="7038975" cy="673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563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A0919-8AF7-B2C2-2F92-4D9E00D74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and contrast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2E663-8A1B-8F3F-B815-61C76CB71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5748" y="198783"/>
            <a:ext cx="4250904" cy="6313984"/>
          </a:xfrm>
          <a:solidFill>
            <a:schemeClr val="bg1"/>
          </a:solidFill>
        </p:spPr>
        <p:txBody>
          <a:bodyPr>
            <a:normAutofit fontScale="92500" lnSpcReduction="10000"/>
          </a:bodyPr>
          <a:lstStyle/>
          <a:p>
            <a:r>
              <a:rPr lang="en-US" dirty="0"/>
              <a:t>nucleotides</a:t>
            </a:r>
          </a:p>
          <a:p>
            <a:r>
              <a:rPr lang="en-US" dirty="0"/>
              <a:t>double stranded</a:t>
            </a:r>
          </a:p>
          <a:p>
            <a:r>
              <a:rPr lang="en-US" dirty="0"/>
              <a:t>protein bound</a:t>
            </a:r>
          </a:p>
          <a:p>
            <a:r>
              <a:rPr lang="en-US" dirty="0"/>
              <a:t>unbound</a:t>
            </a:r>
          </a:p>
          <a:p>
            <a:r>
              <a:rPr lang="en-US" dirty="0"/>
              <a:t>linear</a:t>
            </a:r>
          </a:p>
          <a:p>
            <a:r>
              <a:rPr lang="en-US" dirty="0"/>
              <a:t>circular</a:t>
            </a:r>
          </a:p>
          <a:p>
            <a:r>
              <a:rPr lang="en-US" dirty="0"/>
              <a:t>long</a:t>
            </a:r>
          </a:p>
          <a:p>
            <a:r>
              <a:rPr lang="en-US" dirty="0"/>
              <a:t>short</a:t>
            </a:r>
          </a:p>
          <a:p>
            <a:r>
              <a:rPr lang="en-US" dirty="0"/>
              <a:t>inherited from both parents</a:t>
            </a:r>
          </a:p>
          <a:p>
            <a:r>
              <a:rPr lang="en-US" dirty="0"/>
              <a:t>“maternal line”</a:t>
            </a:r>
          </a:p>
          <a:p>
            <a:r>
              <a:rPr lang="en-US" dirty="0"/>
              <a:t>code for proteins</a:t>
            </a:r>
          </a:p>
          <a:p>
            <a:r>
              <a:rPr lang="en-US" dirty="0"/>
              <a:t>code for just mitochondrial proteins</a:t>
            </a:r>
          </a:p>
          <a:p>
            <a:r>
              <a:rPr lang="en-US" dirty="0"/>
              <a:t>code for whole cell/organism</a:t>
            </a:r>
          </a:p>
          <a:p>
            <a:endParaRPr lang="en-US" dirty="0"/>
          </a:p>
          <a:p>
            <a:endParaRPr lang="en-US" dirty="0"/>
          </a:p>
          <a:p>
            <a:endParaRPr lang="en-AU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9DCFCF6-17D4-EC3A-3DAE-7EC43DE0984D}"/>
              </a:ext>
            </a:extLst>
          </p:cNvPr>
          <p:cNvSpPr/>
          <p:nvPr/>
        </p:nvSpPr>
        <p:spPr>
          <a:xfrm>
            <a:off x="2047461" y="2312276"/>
            <a:ext cx="3697356" cy="3770472"/>
          </a:xfrm>
          <a:prstGeom prst="ellipse">
            <a:avLst/>
          </a:prstGeom>
          <a:noFill/>
          <a:ln w="57150">
            <a:solidFill>
              <a:srgbClr val="3E90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FA46B75-BC43-27A8-5FD6-BE2781EB3799}"/>
              </a:ext>
            </a:extLst>
          </p:cNvPr>
          <p:cNvSpPr/>
          <p:nvPr/>
        </p:nvSpPr>
        <p:spPr>
          <a:xfrm>
            <a:off x="3896139" y="2304340"/>
            <a:ext cx="3697356" cy="3770472"/>
          </a:xfrm>
          <a:prstGeom prst="ellipse">
            <a:avLst/>
          </a:prstGeom>
          <a:noFill/>
          <a:ln w="57150">
            <a:solidFill>
              <a:srgbClr val="3E90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B94DB-69CC-4144-56F2-A81BA0DDF153}"/>
              </a:ext>
            </a:extLst>
          </p:cNvPr>
          <p:cNvSpPr txBox="1"/>
          <p:nvPr/>
        </p:nvSpPr>
        <p:spPr>
          <a:xfrm>
            <a:off x="2874720" y="2442515"/>
            <a:ext cx="5740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3E90C3"/>
                </a:solidFill>
              </a:rPr>
              <a:t>mtDNA</a:t>
            </a:r>
            <a:r>
              <a:rPr lang="en-US" sz="2800" b="1" dirty="0">
                <a:solidFill>
                  <a:srgbClr val="3E90C3"/>
                </a:solidFill>
              </a:rPr>
              <a:t>         </a:t>
            </a:r>
            <a:r>
              <a:rPr lang="en-US" sz="2800" b="1" dirty="0" err="1">
                <a:solidFill>
                  <a:srgbClr val="3E90C3"/>
                </a:solidFill>
              </a:rPr>
              <a:t>nDNA</a:t>
            </a:r>
            <a:endParaRPr lang="en-AU" sz="2800" b="1" dirty="0">
              <a:solidFill>
                <a:srgbClr val="3E90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63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0C0D7D4-D83D-4C58-87D1-955F0A91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5853028 w 7476051"/>
              <a:gd name="connsiteY1" fmla="*/ 0 h 6858000"/>
              <a:gd name="connsiteX2" fmla="*/ 5875152 w 7476051"/>
              <a:gd name="connsiteY2" fmla="*/ 14997 h 6858000"/>
              <a:gd name="connsiteX3" fmla="*/ 7476051 w 7476051"/>
              <a:gd name="connsiteY3" fmla="*/ 3621656 h 6858000"/>
              <a:gd name="connsiteX4" fmla="*/ 5601702 w 7476051"/>
              <a:gd name="connsiteY4" fmla="*/ 6374814 h 6858000"/>
              <a:gd name="connsiteX5" fmla="*/ 5085053 w 7476051"/>
              <a:gd name="connsiteY5" fmla="*/ 6780599 h 6858000"/>
              <a:gd name="connsiteX6" fmla="*/ 4973297 w 7476051"/>
              <a:gd name="connsiteY6" fmla="*/ 6858000 h 6858000"/>
              <a:gd name="connsiteX7" fmla="*/ 0 w 747605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2" y="6374814"/>
                </a:cubicBezTo>
                <a:cubicBezTo>
                  <a:pt x="5429499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5F9A324-404E-4C5D-AFF0-C5D0D841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8204" y="-1"/>
            <a:ext cx="2535264" cy="6858001"/>
          </a:xfrm>
          <a:custGeom>
            <a:avLst/>
            <a:gdLst>
              <a:gd name="connsiteX0" fmla="*/ 1218585 w 2535264"/>
              <a:gd name="connsiteY0" fmla="*/ 0 h 6858001"/>
              <a:gd name="connsiteX1" fmla="*/ 1236561 w 2535264"/>
              <a:gd name="connsiteY1" fmla="*/ 0 h 6858001"/>
              <a:gd name="connsiteX2" fmla="*/ 1264452 w 2535264"/>
              <a:gd name="connsiteY2" fmla="*/ 24550 h 6858001"/>
              <a:gd name="connsiteX3" fmla="*/ 2528121 w 2535264"/>
              <a:gd name="connsiteY3" fmla="*/ 3710502 h 6858001"/>
              <a:gd name="connsiteX4" fmla="*/ 492890 w 2535264"/>
              <a:gd name="connsiteY4" fmla="*/ 6507511 h 6858001"/>
              <a:gd name="connsiteX5" fmla="*/ 221418 w 2535264"/>
              <a:gd name="connsiteY5" fmla="*/ 6713387 h 6858001"/>
              <a:gd name="connsiteX6" fmla="*/ 20100 w 2535264"/>
              <a:gd name="connsiteY6" fmla="*/ 6858001 h 6858001"/>
              <a:gd name="connsiteX7" fmla="*/ 0 w 2535264"/>
              <a:gd name="connsiteY7" fmla="*/ 6858001 h 6858001"/>
              <a:gd name="connsiteX8" fmla="*/ 202488 w 2535264"/>
              <a:gd name="connsiteY8" fmla="*/ 6712547 h 6858001"/>
              <a:gd name="connsiteX9" fmla="*/ 473961 w 2535264"/>
              <a:gd name="connsiteY9" fmla="*/ 6506670 h 6858001"/>
              <a:gd name="connsiteX10" fmla="*/ 2509192 w 2535264"/>
              <a:gd name="connsiteY10" fmla="*/ 3709662 h 6858001"/>
              <a:gd name="connsiteX11" fmla="*/ 1245521 w 2535264"/>
              <a:gd name="connsiteY11" fmla="*/ 237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5264" h="6858001">
                <a:moveTo>
                  <a:pt x="1218585" y="0"/>
                </a:moveTo>
                <a:lnTo>
                  <a:pt x="1236561" y="0"/>
                </a:lnTo>
                <a:lnTo>
                  <a:pt x="1264452" y="24550"/>
                </a:lnTo>
                <a:cubicBezTo>
                  <a:pt x="2149109" y="863108"/>
                  <a:pt x="2598329" y="2210814"/>
                  <a:pt x="2528121" y="3710502"/>
                </a:cubicBezTo>
                <a:cubicBezTo>
                  <a:pt x="2462100" y="5120751"/>
                  <a:pt x="1489450" y="5742158"/>
                  <a:pt x="492890" y="6507511"/>
                </a:cubicBezTo>
                <a:cubicBezTo>
                  <a:pt x="402151" y="6577199"/>
                  <a:pt x="311847" y="6646154"/>
                  <a:pt x="221418" y="6713387"/>
                </a:cubicBezTo>
                <a:lnTo>
                  <a:pt x="20100" y="6858001"/>
                </a:lnTo>
                <a:lnTo>
                  <a:pt x="0" y="6858001"/>
                </a:lnTo>
                <a:lnTo>
                  <a:pt x="202488" y="6712547"/>
                </a:lnTo>
                <a:cubicBezTo>
                  <a:pt x="292917" y="6645314"/>
                  <a:pt x="383222" y="6576359"/>
                  <a:pt x="473961" y="6506670"/>
                </a:cubicBezTo>
                <a:cubicBezTo>
                  <a:pt x="1470520" y="5741317"/>
                  <a:pt x="2443170" y="5119911"/>
                  <a:pt x="2509192" y="3709662"/>
                </a:cubicBezTo>
                <a:cubicBezTo>
                  <a:pt x="2579400" y="2209973"/>
                  <a:pt x="2130178" y="862268"/>
                  <a:pt x="1245521" y="237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AC4CE3C4-3600-4353-9FE1-B32D06BEF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37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72882A-23DD-0B84-59B8-1F7D6B852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5185645" cy="1639888"/>
          </a:xfrm>
        </p:spPr>
        <p:txBody>
          <a:bodyPr anchor="b">
            <a:normAutofit/>
          </a:bodyPr>
          <a:lstStyle/>
          <a:p>
            <a:r>
              <a:rPr lang="en-US" dirty="0"/>
              <a:t>Success criteria</a:t>
            </a:r>
            <a:br>
              <a:rPr lang="en-US" dirty="0"/>
            </a:b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9C15A-8E1D-3D8B-B583-A9BBBE908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616" y="1470991"/>
            <a:ext cx="5913783" cy="5118652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800" dirty="0"/>
              <a:t>Label a diagram of a nucleotide.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800" dirty="0"/>
              <a:t>Describe the 5’ and 3’ strands of DNA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800" dirty="0"/>
              <a:t>List the four nitrogenous bases found in DNA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600" dirty="0"/>
              <a:t>Compare</a:t>
            </a:r>
            <a:r>
              <a:rPr lang="en-AU" sz="2800" dirty="0"/>
              <a:t> and contrast nuclear and mitochondrial DNA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dirty="0"/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1E11E-2EFF-030D-ABD5-2EE7B097D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291" y="1043438"/>
            <a:ext cx="4196859" cy="445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98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F9DC-B428-D948-9D18-59CDA7697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A502A-71B1-1C0B-E3C6-592B35CB0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9715290" cy="4103504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0D2FAA-00A1-30AF-33B1-1133FAF4B9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463188"/>
              </p:ext>
            </p:extLst>
          </p:nvPr>
        </p:nvGraphicFramePr>
        <p:xfrm>
          <a:off x="158620" y="442220"/>
          <a:ext cx="11887200" cy="65309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57366">
                  <a:extLst>
                    <a:ext uri="{9D8B030D-6E8A-4147-A177-3AD203B41FA5}">
                      <a16:colId xmlns:a16="http://schemas.microsoft.com/office/drawing/2014/main" val="2063201836"/>
                    </a:ext>
                  </a:extLst>
                </a:gridCol>
                <a:gridCol w="311215">
                  <a:extLst>
                    <a:ext uri="{9D8B030D-6E8A-4147-A177-3AD203B41FA5}">
                      <a16:colId xmlns:a16="http://schemas.microsoft.com/office/drawing/2014/main" val="3881534742"/>
                    </a:ext>
                  </a:extLst>
                </a:gridCol>
                <a:gridCol w="251093">
                  <a:extLst>
                    <a:ext uri="{9D8B030D-6E8A-4147-A177-3AD203B41FA5}">
                      <a16:colId xmlns:a16="http://schemas.microsoft.com/office/drawing/2014/main" val="2708795983"/>
                    </a:ext>
                  </a:extLst>
                </a:gridCol>
                <a:gridCol w="8574044">
                  <a:extLst>
                    <a:ext uri="{9D8B030D-6E8A-4147-A177-3AD203B41FA5}">
                      <a16:colId xmlns:a16="http://schemas.microsoft.com/office/drawing/2014/main" val="1142741125"/>
                    </a:ext>
                  </a:extLst>
                </a:gridCol>
                <a:gridCol w="630952">
                  <a:extLst>
                    <a:ext uri="{9D8B030D-6E8A-4147-A177-3AD203B41FA5}">
                      <a16:colId xmlns:a16="http://schemas.microsoft.com/office/drawing/2014/main" val="3606958330"/>
                    </a:ext>
                  </a:extLst>
                </a:gridCol>
                <a:gridCol w="1562530">
                  <a:extLst>
                    <a:ext uri="{9D8B030D-6E8A-4147-A177-3AD203B41FA5}">
                      <a16:colId xmlns:a16="http://schemas.microsoft.com/office/drawing/2014/main" val="3923732861"/>
                    </a:ext>
                  </a:extLst>
                </a:gridCol>
              </a:tblGrid>
              <a:tr h="1060009">
                <a:tc rowSpan="6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700">
                          <a:effectLst/>
                        </a:rPr>
                        <a:t>18(9)</a:t>
                      </a:r>
                      <a:endParaRPr lang="en-AU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3" marR="4080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700">
                          <a:effectLst/>
                        </a:rPr>
                        <a:t>M3</a:t>
                      </a:r>
                      <a:endParaRPr lang="en-AU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3" marR="4080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700">
                          <a:effectLst/>
                        </a:rPr>
                        <a:t>10</a:t>
                      </a:r>
                      <a:endParaRPr lang="en-AU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3" marR="4080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800" dirty="0">
                          <a:effectLst/>
                        </a:rPr>
                        <a:t>Unit 2 – Reproduction and inheritance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800" dirty="0">
                          <a:effectLst/>
                        </a:rPr>
                        <a:t>DNA occurs bound to proteins in chromosomes in the nucleus and as unbound DNA in the mitochondria</a:t>
                      </a:r>
                      <a:endParaRPr lang="en-A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3" marR="40803" marT="0" marB="0"/>
                </a:tc>
                <a:tc rowSpan="1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400" dirty="0">
                          <a:effectLst/>
                        </a:rPr>
                        <a:t>Ch 9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3" marR="40803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700">
                          <a:effectLst/>
                        </a:rPr>
                        <a:t> </a:t>
                      </a:r>
                      <a:endParaRPr lang="en-AU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3" marR="40803" marT="0" marB="0" anchor="b"/>
                </a:tc>
                <a:extLst>
                  <a:ext uri="{0D108BD9-81ED-4DB2-BD59-A6C34878D82A}">
                    <a16:rowId xmlns:a16="http://schemas.microsoft.com/office/drawing/2014/main" val="3345085563"/>
                  </a:ext>
                </a:extLst>
              </a:tr>
              <a:tr h="365883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700">
                          <a:effectLst/>
                        </a:rPr>
                        <a:t>T5</a:t>
                      </a:r>
                      <a:endParaRPr lang="en-AU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3" marR="40803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700">
                          <a:effectLst/>
                        </a:rPr>
                        <a:t>11</a:t>
                      </a:r>
                      <a:endParaRPr lang="en-AU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3" marR="40803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800" dirty="0">
                          <a:effectLst/>
                        </a:rPr>
                        <a:t>DNA stores the information for the production of proteins that determines the structure and function of cells</a:t>
                      </a:r>
                      <a:endParaRPr lang="en-A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3" marR="40803" marT="0" marB="0"/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AU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3" marR="40803" marT="0" marB="0" anchor="b"/>
                </a:tc>
                <a:extLst>
                  <a:ext uri="{0D108BD9-81ED-4DB2-BD59-A6C34878D82A}">
                    <a16:rowId xmlns:a16="http://schemas.microsoft.com/office/drawing/2014/main" val="1479440806"/>
                  </a:ext>
                </a:extLst>
              </a:tr>
              <a:tr h="249937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700">
                          <a:effectLst/>
                        </a:rPr>
                        <a:t>T5</a:t>
                      </a:r>
                      <a:endParaRPr lang="en-AU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3" marR="40803" marT="0" marB="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700">
                          <a:effectLst/>
                        </a:rPr>
                        <a:t>11</a:t>
                      </a:r>
                      <a:endParaRPr lang="en-AU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3" marR="40803" marT="0" marB="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800" dirty="0">
                          <a:effectLst/>
                        </a:rPr>
                        <a:t>DNA stores the information for the production of proteins that determines the structure and function of cells</a:t>
                      </a:r>
                      <a:endParaRPr lang="en-A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3" marR="40803" marT="0" marB="0"/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700">
                          <a:effectLst/>
                        </a:rPr>
                        <a:t> </a:t>
                      </a:r>
                      <a:endParaRPr lang="en-AU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3" marR="40803" marT="0" marB="0" anchor="b"/>
                </a:tc>
                <a:extLst>
                  <a:ext uri="{0D108BD9-81ED-4DB2-BD59-A6C34878D82A}">
                    <a16:rowId xmlns:a16="http://schemas.microsoft.com/office/drawing/2014/main" val="1698486900"/>
                  </a:ext>
                </a:extLst>
              </a:tr>
              <a:tr h="316085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700">
                          <a:effectLst/>
                        </a:rPr>
                        <a:t>W4</a:t>
                      </a:r>
                      <a:endParaRPr lang="en-AU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3" marR="40803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700">
                          <a:effectLst/>
                        </a:rPr>
                        <a:t>12</a:t>
                      </a:r>
                      <a:endParaRPr lang="en-AU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3" marR="40803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800" dirty="0">
                          <a:effectLst/>
                        </a:rPr>
                        <a:t>the structural properties of the helical DNA molecule, including double-stranded, nucleotide composition and weak bonds involved in base pairing between the complementary strands, allow for its replication</a:t>
                      </a:r>
                      <a:endParaRPr lang="en-A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3" marR="40803" marT="0" marB="0"/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AU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3" marR="40803" marT="0" marB="0" anchor="b"/>
                </a:tc>
                <a:extLst>
                  <a:ext uri="{0D108BD9-81ED-4DB2-BD59-A6C34878D82A}">
                    <a16:rowId xmlns:a16="http://schemas.microsoft.com/office/drawing/2014/main" val="3335957930"/>
                  </a:ext>
                </a:extLst>
              </a:tr>
              <a:tr h="588984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700">
                          <a:effectLst/>
                        </a:rPr>
                        <a:t>W4</a:t>
                      </a:r>
                      <a:endParaRPr lang="en-AU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3" marR="40803" marT="0" marB="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700">
                          <a:effectLst/>
                        </a:rPr>
                        <a:t>12</a:t>
                      </a:r>
                      <a:endParaRPr lang="en-AU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3" marR="40803" marT="0" marB="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800" dirty="0">
                          <a:effectLst/>
                        </a:rPr>
                        <a:t>the structural properties of the helical DNA molecule, including double-stranded, nucleotide composition and weak bonds involved in base pairing between the complementary strands, allow for its replication</a:t>
                      </a:r>
                      <a:endParaRPr lang="en-A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3" marR="40803" marT="0" marB="0"/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700">
                          <a:effectLst/>
                        </a:rPr>
                        <a:t> </a:t>
                      </a:r>
                      <a:endParaRPr lang="en-AU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3" marR="40803" marT="0" marB="0" anchor="b"/>
                </a:tc>
                <a:extLst>
                  <a:ext uri="{0D108BD9-81ED-4DB2-BD59-A6C34878D82A}">
                    <a16:rowId xmlns:a16="http://schemas.microsoft.com/office/drawing/2014/main" val="588141530"/>
                  </a:ext>
                </a:extLst>
              </a:tr>
              <a:tr h="260050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700">
                          <a:effectLst/>
                        </a:rPr>
                        <a:t>F1</a:t>
                      </a:r>
                      <a:endParaRPr lang="en-AU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3" marR="4080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700">
                          <a:effectLst/>
                        </a:rPr>
                        <a:t>14</a:t>
                      </a:r>
                      <a:endParaRPr lang="en-AU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3" marR="4080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800" dirty="0">
                          <a:effectLst/>
                        </a:rPr>
                        <a:t> </a:t>
                      </a:r>
                      <a:endParaRPr lang="en-A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3" marR="40803" marT="0" marB="0"/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AU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3" marR="40803" marT="0" marB="0" anchor="b"/>
                </a:tc>
                <a:extLst>
                  <a:ext uri="{0D108BD9-81ED-4DB2-BD59-A6C34878D82A}">
                    <a16:rowId xmlns:a16="http://schemas.microsoft.com/office/drawing/2014/main" val="624708222"/>
                  </a:ext>
                </a:extLst>
              </a:tr>
              <a:tr h="284762">
                <a:tc rowSpan="8">
                  <a:txBody>
                    <a:bodyPr/>
                    <a:lstStyle/>
                    <a:p>
                      <a:r>
                        <a:rPr lang="en-AU" sz="700" dirty="0">
                          <a:effectLst/>
                        </a:rPr>
                        <a:t>19(10)</a:t>
                      </a:r>
                      <a:endParaRPr lang="en-AU" dirty="0"/>
                    </a:p>
                  </a:txBody>
                  <a:tcPr marL="40803" marR="40803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700">
                          <a:effectLst/>
                        </a:rPr>
                        <a:t>M3</a:t>
                      </a:r>
                      <a:endParaRPr lang="en-AU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3" marR="40803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700">
                          <a:effectLst/>
                        </a:rPr>
                        <a:t>17</a:t>
                      </a:r>
                      <a:endParaRPr lang="en-AU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3" marR="40803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800" dirty="0">
                          <a:effectLst/>
                        </a:rPr>
                        <a:t>discoveries made through the use of modern biotechnological techniques have increased understanding of DNA and gene expression</a:t>
                      </a:r>
                      <a:endParaRPr lang="en-A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3" marR="40803" marT="0" marB="0"/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700">
                          <a:effectLst/>
                        </a:rPr>
                        <a:t> </a:t>
                      </a:r>
                      <a:endParaRPr lang="en-AU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3" marR="40803" marT="0" marB="0" anchor="b"/>
                </a:tc>
                <a:extLst>
                  <a:ext uri="{0D108BD9-81ED-4DB2-BD59-A6C34878D82A}">
                    <a16:rowId xmlns:a16="http://schemas.microsoft.com/office/drawing/2014/main" val="3344876161"/>
                  </a:ext>
                </a:extLst>
              </a:tr>
              <a:tr h="336141"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700">
                          <a:effectLst/>
                        </a:rPr>
                        <a:t>19(10)</a:t>
                      </a:r>
                      <a:endParaRPr lang="en-AU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3" marR="40803" marT="0" marB="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700">
                          <a:effectLst/>
                        </a:rPr>
                        <a:t>M3</a:t>
                      </a:r>
                      <a:endParaRPr lang="en-AU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3" marR="40803" marT="0" marB="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700">
                          <a:effectLst/>
                        </a:rPr>
                        <a:t>17</a:t>
                      </a:r>
                      <a:endParaRPr lang="en-AU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3" marR="40803" marT="0" marB="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800" dirty="0">
                          <a:effectLst/>
                        </a:rPr>
                        <a:t>discoveries made through the use of modern biotechnological techniques have increased understanding of DNA and gene expression</a:t>
                      </a:r>
                      <a:endParaRPr lang="en-A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3" marR="40803" marT="0" marB="0"/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700">
                          <a:effectLst/>
                        </a:rPr>
                        <a:t> </a:t>
                      </a:r>
                      <a:endParaRPr lang="en-AU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3" marR="40803" marT="0" marB="0" anchor="b"/>
                </a:tc>
                <a:extLst>
                  <a:ext uri="{0D108BD9-81ED-4DB2-BD59-A6C34878D82A}">
                    <a16:rowId xmlns:a16="http://schemas.microsoft.com/office/drawing/2014/main" val="755067134"/>
                  </a:ext>
                </a:extLst>
              </a:tr>
              <a:tr h="229881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700">
                          <a:effectLst/>
                        </a:rPr>
                        <a:t>T5</a:t>
                      </a:r>
                      <a:endParaRPr lang="en-AU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3" marR="40803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700">
                          <a:effectLst/>
                        </a:rPr>
                        <a:t>18</a:t>
                      </a:r>
                      <a:endParaRPr lang="en-AU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3" marR="40803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800" dirty="0">
                          <a:effectLst/>
                        </a:rPr>
                        <a:t>protein synthesis involves the transcription of a gene on DNA into messenger RNA in the nucleus, and translation into an amino acid sequence at the ribosome with the aid of transfer RNA</a:t>
                      </a:r>
                      <a:endParaRPr lang="en-A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3" marR="40803" marT="0" marB="0"/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AU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3" marR="40803" marT="0" marB="0" anchor="b"/>
                </a:tc>
                <a:extLst>
                  <a:ext uri="{0D108BD9-81ED-4DB2-BD59-A6C34878D82A}">
                    <a16:rowId xmlns:a16="http://schemas.microsoft.com/office/drawing/2014/main" val="4061226796"/>
                  </a:ext>
                </a:extLst>
              </a:tr>
              <a:tr h="721842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700">
                          <a:effectLst/>
                        </a:rPr>
                        <a:t>T5</a:t>
                      </a:r>
                      <a:endParaRPr lang="en-AU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3" marR="40803" marT="0" marB="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700">
                          <a:effectLst/>
                        </a:rPr>
                        <a:t>18</a:t>
                      </a:r>
                      <a:endParaRPr lang="en-AU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3" marR="40803" marT="0" marB="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800" dirty="0">
                          <a:effectLst/>
                        </a:rPr>
                        <a:t>protein synthesis involves the transcription of a gene on DNA into messenger RNA in the nucleus, and translation into an amino acid sequence at the ribosome with the aid of transfer RNA</a:t>
                      </a:r>
                      <a:endParaRPr lang="en-A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3" marR="40803" marT="0" marB="0"/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700">
                          <a:effectLst/>
                        </a:rPr>
                        <a:t> </a:t>
                      </a:r>
                      <a:endParaRPr lang="en-AU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3" marR="40803" marT="0" marB="0" anchor="b"/>
                </a:tc>
                <a:extLst>
                  <a:ext uri="{0D108BD9-81ED-4DB2-BD59-A6C34878D82A}">
                    <a16:rowId xmlns:a16="http://schemas.microsoft.com/office/drawing/2014/main" val="2781786731"/>
                  </a:ext>
                </a:extLst>
              </a:tr>
              <a:tr h="127192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700">
                          <a:effectLst/>
                        </a:rPr>
                        <a:t>W4</a:t>
                      </a:r>
                      <a:endParaRPr lang="en-AU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3" marR="40803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700">
                          <a:effectLst/>
                        </a:rPr>
                        <a:t>19</a:t>
                      </a:r>
                      <a:endParaRPr lang="en-AU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3" marR="40803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800" dirty="0">
                          <a:effectLst/>
                        </a:rPr>
                        <a:t>select, construct and use appropriate representations, including models of DNA replication, transcription and translation, to communicate conceptual understanding, solve problems and make predictions</a:t>
                      </a:r>
                      <a:endParaRPr lang="en-A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3" marR="40803" marT="0" marB="0"/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AU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3" marR="40803" marT="0" marB="0" anchor="b"/>
                </a:tc>
                <a:extLst>
                  <a:ext uri="{0D108BD9-81ED-4DB2-BD59-A6C34878D82A}">
                    <a16:rowId xmlns:a16="http://schemas.microsoft.com/office/drawing/2014/main" val="3996624175"/>
                  </a:ext>
                </a:extLst>
              </a:tr>
              <a:tr h="787208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700">
                          <a:effectLst/>
                        </a:rPr>
                        <a:t>W4</a:t>
                      </a:r>
                      <a:endParaRPr lang="en-AU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3" marR="40803" marT="0" marB="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700">
                          <a:effectLst/>
                        </a:rPr>
                        <a:t>19</a:t>
                      </a:r>
                      <a:endParaRPr lang="en-AU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3" marR="40803" marT="0" marB="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800" dirty="0">
                          <a:effectLst/>
                        </a:rPr>
                        <a:t>select, construct and use appropriate representations, including models of DNA replication, transcription and translation, to communicate conceptual understanding, solve problems and make predictions</a:t>
                      </a:r>
                      <a:endParaRPr lang="en-A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3" marR="40803" marT="0" marB="0"/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400" dirty="0">
                          <a:effectLst/>
                        </a:rPr>
                        <a:t>Task 7: Practical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400" dirty="0">
                          <a:effectLst/>
                        </a:rPr>
                        <a:t>DNA and protein synthesis (5%)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3" marR="40803" marT="0" marB="0" anchor="b"/>
                </a:tc>
                <a:extLst>
                  <a:ext uri="{0D108BD9-81ED-4DB2-BD59-A6C34878D82A}">
                    <a16:rowId xmlns:a16="http://schemas.microsoft.com/office/drawing/2014/main" val="3520024681"/>
                  </a:ext>
                </a:extLst>
              </a:tr>
              <a:tr h="320482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700">
                          <a:effectLst/>
                        </a:rPr>
                        <a:t>F1</a:t>
                      </a:r>
                      <a:endParaRPr lang="en-AU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3" marR="40803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700">
                          <a:effectLst/>
                        </a:rPr>
                        <a:t>21</a:t>
                      </a:r>
                      <a:endParaRPr lang="en-AU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3" marR="40803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800" dirty="0">
                          <a:effectLst/>
                        </a:rPr>
                        <a:t>epigenetics is the study of phenotypic expression of genes, which depends on the factors controlling transcription and translation during protein synthesis, the products of other genes, and the environment</a:t>
                      </a:r>
                      <a:endParaRPr lang="en-A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3" marR="40803" marT="0" marB="0"/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3" marR="40803" marT="0" marB="0" anchor="b"/>
                </a:tc>
                <a:extLst>
                  <a:ext uri="{0D108BD9-81ED-4DB2-BD59-A6C34878D82A}">
                    <a16:rowId xmlns:a16="http://schemas.microsoft.com/office/drawing/2014/main" val="344288635"/>
                  </a:ext>
                </a:extLst>
              </a:tr>
              <a:tr h="849034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700">
                          <a:effectLst/>
                        </a:rPr>
                        <a:t>F1</a:t>
                      </a:r>
                      <a:endParaRPr lang="en-AU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3" marR="40803" marT="0" marB="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700" dirty="0">
                          <a:effectLst/>
                        </a:rPr>
                        <a:t>21</a:t>
                      </a:r>
                      <a:endParaRPr lang="en-AU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3" marR="40803" marT="0" marB="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800" dirty="0">
                          <a:effectLst/>
                        </a:rPr>
                        <a:t>epigenetics is the study of phenotypic expression of genes, which depends on the factors controlling transcription and translation during protein synthesis, the products of other genes, and the environment</a:t>
                      </a:r>
                      <a:endParaRPr lang="en-A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3" marR="40803" marT="0" marB="0"/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700" dirty="0">
                          <a:effectLst/>
                        </a:rPr>
                        <a:t> </a:t>
                      </a:r>
                      <a:endParaRPr lang="en-AU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3" marR="40803" marT="0" marB="0" anchor="b"/>
                </a:tc>
                <a:extLst>
                  <a:ext uri="{0D108BD9-81ED-4DB2-BD59-A6C34878D82A}">
                    <a16:rowId xmlns:a16="http://schemas.microsoft.com/office/drawing/2014/main" val="1124660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563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F9DC-B428-D948-9D18-59CDA7697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A502A-71B1-1C0B-E3C6-592B35CB0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9715290" cy="4103504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AU" sz="2400" dirty="0"/>
              <a:t>List the elements found in each of the four classes of biomolecules.</a:t>
            </a:r>
          </a:p>
          <a:p>
            <a:pPr marL="457200" indent="-457200">
              <a:buAutoNum type="arabicPeriod"/>
            </a:pPr>
            <a:r>
              <a:rPr lang="pt-BR" sz="2400" dirty="0">
                <a:hlinkClick r:id="rId2"/>
              </a:rPr>
              <a:t>Animal Cell - Map Quiz Game - Seterra (geoguessr.com)</a:t>
            </a:r>
            <a:endParaRPr lang="pt-BR" sz="2400" dirty="0"/>
          </a:p>
          <a:p>
            <a:pPr marL="457200" indent="-457200">
              <a:buAutoNum type="arabicPeriod"/>
            </a:pPr>
            <a:r>
              <a:rPr lang="pt-BR" sz="2400" dirty="0"/>
              <a:t>Compare and contrast simple diffusion and facilitated diffusion (6 marks)</a:t>
            </a:r>
            <a:endParaRPr lang="en-AU" sz="2400" dirty="0"/>
          </a:p>
          <a:p>
            <a:pPr marL="457200" indent="-457200">
              <a:buAutoNum type="arabicPeriod"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61782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7F828-671B-4397-BBAD-19A223F40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124" y="556591"/>
            <a:ext cx="5531230" cy="2057400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Learning Intentions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5797E-7C00-9725-D53D-F19335422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161" y="2613991"/>
            <a:ext cx="4801075" cy="3375171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DNA occurs bound to proteins in chromosomes in the nucleus and as unbound DNA in the mitochondria.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7D887A3-61AD-4674-BC53-8DFA8CF7B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479F0FB3-8461-462D-84A2-53106FBF4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348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1E3C311-4E8A-45D9-97BF-07F5FD346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88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8" name="Picture 17" descr="3D rendering of DNA">
            <a:extLst>
              <a:ext uri="{FF2B5EF4-FFF2-40B4-BE49-F238E27FC236}">
                <a16:creationId xmlns:a16="http://schemas.microsoft.com/office/drawing/2014/main" id="{329D49C1-51D8-72EB-469D-7F01130C55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09" r="2325"/>
          <a:stretch/>
        </p:blipFill>
        <p:spPr>
          <a:xfrm>
            <a:off x="7187979" y="10"/>
            <a:ext cx="5004021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41696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0C0D7D4-D83D-4C58-87D1-955F0A91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5853028 w 7476051"/>
              <a:gd name="connsiteY1" fmla="*/ 0 h 6858000"/>
              <a:gd name="connsiteX2" fmla="*/ 5875152 w 7476051"/>
              <a:gd name="connsiteY2" fmla="*/ 14997 h 6858000"/>
              <a:gd name="connsiteX3" fmla="*/ 7476051 w 7476051"/>
              <a:gd name="connsiteY3" fmla="*/ 3621656 h 6858000"/>
              <a:gd name="connsiteX4" fmla="*/ 5601702 w 7476051"/>
              <a:gd name="connsiteY4" fmla="*/ 6374814 h 6858000"/>
              <a:gd name="connsiteX5" fmla="*/ 5085053 w 7476051"/>
              <a:gd name="connsiteY5" fmla="*/ 6780599 h 6858000"/>
              <a:gd name="connsiteX6" fmla="*/ 4973297 w 7476051"/>
              <a:gd name="connsiteY6" fmla="*/ 6858000 h 6858000"/>
              <a:gd name="connsiteX7" fmla="*/ 0 w 747605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2" y="6374814"/>
                </a:cubicBezTo>
                <a:cubicBezTo>
                  <a:pt x="5429499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5F9A324-404E-4C5D-AFF0-C5D0D841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8204" y="-1"/>
            <a:ext cx="2535264" cy="6858001"/>
          </a:xfrm>
          <a:custGeom>
            <a:avLst/>
            <a:gdLst>
              <a:gd name="connsiteX0" fmla="*/ 1218585 w 2535264"/>
              <a:gd name="connsiteY0" fmla="*/ 0 h 6858001"/>
              <a:gd name="connsiteX1" fmla="*/ 1236561 w 2535264"/>
              <a:gd name="connsiteY1" fmla="*/ 0 h 6858001"/>
              <a:gd name="connsiteX2" fmla="*/ 1264452 w 2535264"/>
              <a:gd name="connsiteY2" fmla="*/ 24550 h 6858001"/>
              <a:gd name="connsiteX3" fmla="*/ 2528121 w 2535264"/>
              <a:gd name="connsiteY3" fmla="*/ 3710502 h 6858001"/>
              <a:gd name="connsiteX4" fmla="*/ 492890 w 2535264"/>
              <a:gd name="connsiteY4" fmla="*/ 6507511 h 6858001"/>
              <a:gd name="connsiteX5" fmla="*/ 221418 w 2535264"/>
              <a:gd name="connsiteY5" fmla="*/ 6713387 h 6858001"/>
              <a:gd name="connsiteX6" fmla="*/ 20100 w 2535264"/>
              <a:gd name="connsiteY6" fmla="*/ 6858001 h 6858001"/>
              <a:gd name="connsiteX7" fmla="*/ 0 w 2535264"/>
              <a:gd name="connsiteY7" fmla="*/ 6858001 h 6858001"/>
              <a:gd name="connsiteX8" fmla="*/ 202488 w 2535264"/>
              <a:gd name="connsiteY8" fmla="*/ 6712547 h 6858001"/>
              <a:gd name="connsiteX9" fmla="*/ 473961 w 2535264"/>
              <a:gd name="connsiteY9" fmla="*/ 6506670 h 6858001"/>
              <a:gd name="connsiteX10" fmla="*/ 2509192 w 2535264"/>
              <a:gd name="connsiteY10" fmla="*/ 3709662 h 6858001"/>
              <a:gd name="connsiteX11" fmla="*/ 1245521 w 2535264"/>
              <a:gd name="connsiteY11" fmla="*/ 237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5264" h="6858001">
                <a:moveTo>
                  <a:pt x="1218585" y="0"/>
                </a:moveTo>
                <a:lnTo>
                  <a:pt x="1236561" y="0"/>
                </a:lnTo>
                <a:lnTo>
                  <a:pt x="1264452" y="24550"/>
                </a:lnTo>
                <a:cubicBezTo>
                  <a:pt x="2149109" y="863108"/>
                  <a:pt x="2598329" y="2210814"/>
                  <a:pt x="2528121" y="3710502"/>
                </a:cubicBezTo>
                <a:cubicBezTo>
                  <a:pt x="2462100" y="5120751"/>
                  <a:pt x="1489450" y="5742158"/>
                  <a:pt x="492890" y="6507511"/>
                </a:cubicBezTo>
                <a:cubicBezTo>
                  <a:pt x="402151" y="6577199"/>
                  <a:pt x="311847" y="6646154"/>
                  <a:pt x="221418" y="6713387"/>
                </a:cubicBezTo>
                <a:lnTo>
                  <a:pt x="20100" y="6858001"/>
                </a:lnTo>
                <a:lnTo>
                  <a:pt x="0" y="6858001"/>
                </a:lnTo>
                <a:lnTo>
                  <a:pt x="202488" y="6712547"/>
                </a:lnTo>
                <a:cubicBezTo>
                  <a:pt x="292917" y="6645314"/>
                  <a:pt x="383222" y="6576359"/>
                  <a:pt x="473961" y="6506670"/>
                </a:cubicBezTo>
                <a:cubicBezTo>
                  <a:pt x="1470520" y="5741317"/>
                  <a:pt x="2443170" y="5119911"/>
                  <a:pt x="2509192" y="3709662"/>
                </a:cubicBezTo>
                <a:cubicBezTo>
                  <a:pt x="2579400" y="2209973"/>
                  <a:pt x="2130178" y="862268"/>
                  <a:pt x="1245521" y="237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AC4CE3C4-3600-4353-9FE1-B32D06BEF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37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72882A-23DD-0B84-59B8-1F7D6B852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5185645" cy="1639888"/>
          </a:xfrm>
        </p:spPr>
        <p:txBody>
          <a:bodyPr anchor="b">
            <a:normAutofit/>
          </a:bodyPr>
          <a:lstStyle/>
          <a:p>
            <a:r>
              <a:rPr lang="en-US" dirty="0"/>
              <a:t>Success criteria</a:t>
            </a:r>
            <a:br>
              <a:rPr lang="en-US" dirty="0"/>
            </a:b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9C15A-8E1D-3D8B-B583-A9BBBE908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616" y="1470991"/>
            <a:ext cx="5913783" cy="5118652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800" dirty="0"/>
              <a:t>Label a diagram of a nucleotide.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800" dirty="0"/>
              <a:t>Describe the 5’ and 3’ strands of DNA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800" dirty="0"/>
              <a:t>List the four nitrogenous bases found in DNA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600" dirty="0"/>
              <a:t>Compare</a:t>
            </a:r>
            <a:r>
              <a:rPr lang="en-AU" sz="2800" dirty="0"/>
              <a:t> and contrast nuclear and mitochondrial DNA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dirty="0"/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1E11E-2EFF-030D-ABD5-2EE7B097D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291" y="1043438"/>
            <a:ext cx="4196859" cy="445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36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E2AEB-F145-E0C1-F382-211E9E8B5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" name="Online Media 3" title="DNA, Chromosomes, Genes, and Traits: An Intro to Heredity">
            <a:hlinkClick r:id="" action="ppaction://media"/>
            <a:extLst>
              <a:ext uri="{FF2B5EF4-FFF2-40B4-BE49-F238E27FC236}">
                <a16:creationId xmlns:a16="http://schemas.microsoft.com/office/drawing/2014/main" id="{C7A987FB-71C5-6BFB-9579-D0D7BEFA6120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8616" y="99598"/>
            <a:ext cx="11794768" cy="665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30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5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BE920-3965-2398-B5FB-D275F4B7D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8B1CE-8175-99CB-DEC2-9B48933EF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DCB44B-7CFC-3FE1-1C5C-A318DC27F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885" y="0"/>
            <a:ext cx="85882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3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08E2C-F9AD-DC53-DCEA-ED5D1F22B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463B7-FE16-9FB3-BF05-7534EBD89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7F6D25-16C3-5CEE-A5BB-E4464C55F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962" y="0"/>
            <a:ext cx="61780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544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DEA3B0-3850-82EC-D468-96FF520B7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350" y="208125"/>
            <a:ext cx="5717973" cy="1371273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D</a:t>
            </a:r>
            <a:r>
              <a:rPr lang="en-AU" dirty="0"/>
              <a:t>NA structure: 3’and 5’ asymmetry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5F905-F421-142A-0901-54FCC0AB8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026" y="1579398"/>
            <a:ext cx="6340015" cy="4485500"/>
          </a:xfrm>
        </p:spPr>
        <p:txBody>
          <a:bodyPr anchor="t">
            <a:noAutofit/>
          </a:bodyPr>
          <a:lstStyle/>
          <a:p>
            <a:pPr>
              <a:lnSpc>
                <a:spcPct val="130000"/>
              </a:lnSpc>
            </a:pPr>
            <a:r>
              <a:rPr lang="en-US" sz="2400" dirty="0"/>
              <a:t>The </a:t>
            </a:r>
            <a:r>
              <a:rPr lang="en-US" sz="2400" b="1" dirty="0"/>
              <a:t>5'</a:t>
            </a:r>
            <a:r>
              <a:rPr lang="en-US" sz="2400" dirty="0"/>
              <a:t> </a:t>
            </a:r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"five prime" </a:t>
            </a:r>
            <a:r>
              <a:rPr lang="en-US" sz="2400" dirty="0"/>
              <a:t>and </a:t>
            </a:r>
            <a:r>
              <a:rPr lang="en-US" sz="2400" b="1" dirty="0"/>
              <a:t>3' </a:t>
            </a:r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"three prime"</a:t>
            </a:r>
            <a:r>
              <a:rPr lang="en-US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/>
              <a:t>refer to the carbon numbers in the DNA's sugar backbone. </a:t>
            </a:r>
          </a:p>
          <a:p>
            <a:pPr>
              <a:lnSpc>
                <a:spcPct val="130000"/>
              </a:lnSpc>
            </a:pPr>
            <a:r>
              <a:rPr lang="en-US" sz="2400" dirty="0"/>
              <a:t>The 5' carbon has a </a:t>
            </a:r>
            <a:r>
              <a:rPr lang="en-US" sz="2400" b="1" dirty="0">
                <a:solidFill>
                  <a:srgbClr val="7BC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phosphate group</a:t>
            </a:r>
            <a:r>
              <a:rPr lang="en-US" sz="2400" dirty="0">
                <a:solidFill>
                  <a:srgbClr val="7BC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/>
              <a:t>attached to it and the 3' carbon a hydroxyl (-OH) group. This asymmetry gives a DNA strand a "direction".</a:t>
            </a:r>
          </a:p>
          <a:p>
            <a:pPr>
              <a:lnSpc>
                <a:spcPct val="130000"/>
              </a:lnSpc>
            </a:pPr>
            <a:r>
              <a:rPr lang="en-US" sz="2400" dirty="0"/>
              <a:t>When reading or copying DNA, the enzymes always move from 5’to 3’.</a:t>
            </a:r>
            <a:endParaRPr lang="en-AU" sz="240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53FEC7-F3CE-B3BB-DCCF-372A4BC03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130" y="1507532"/>
            <a:ext cx="3774974" cy="23499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504492-800C-38E7-8E04-8EBE4E49499B}"/>
              </a:ext>
            </a:extLst>
          </p:cNvPr>
          <p:cNvSpPr txBox="1"/>
          <p:nvPr/>
        </p:nvSpPr>
        <p:spPr>
          <a:xfrm>
            <a:off x="9071104" y="1138200"/>
            <a:ext cx="2628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3">
                    <a:lumMod val="75000"/>
                  </a:schemeClr>
                </a:solidFill>
                <a:latin typeface="Comic Sans MS" panose="030F0702030302020204" pitchFamily="66" charset="0"/>
              </a:rPr>
              <a:t>Oxygen</a:t>
            </a:r>
            <a:endParaRPr lang="en-AU" sz="32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13492F-DF27-32E8-144A-C9B342A2B24A}"/>
              </a:ext>
            </a:extLst>
          </p:cNvPr>
          <p:cNvCxnSpPr/>
          <p:nvPr/>
        </p:nvCxnSpPr>
        <p:spPr>
          <a:xfrm flipH="1">
            <a:off x="9190653" y="1604865"/>
            <a:ext cx="157354" cy="279919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A4A8FE1-5B77-6BF7-8749-05E42A0E0F7F}"/>
              </a:ext>
            </a:extLst>
          </p:cNvPr>
          <p:cNvSpPr txBox="1"/>
          <p:nvPr/>
        </p:nvSpPr>
        <p:spPr>
          <a:xfrm>
            <a:off x="9560617" y="2069598"/>
            <a:ext cx="717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1</a:t>
            </a:r>
            <a:endParaRPr lang="en-AU" sz="2800" dirty="0">
              <a:latin typeface="Comic Sans MS" panose="030F0702030302020204" pitchFamily="66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698B0C-C68C-E712-A5DC-7EA6DB8DB4A2}"/>
              </a:ext>
            </a:extLst>
          </p:cNvPr>
          <p:cNvSpPr txBox="1"/>
          <p:nvPr/>
        </p:nvSpPr>
        <p:spPr>
          <a:xfrm>
            <a:off x="9515919" y="3632288"/>
            <a:ext cx="717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2</a:t>
            </a:r>
            <a:endParaRPr lang="en-AU" sz="2800" dirty="0">
              <a:latin typeface="Comic Sans MS" panose="030F0702030302020204" pitchFamily="66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604168-6398-12BB-E1D6-CD6CCF67F83F}"/>
              </a:ext>
            </a:extLst>
          </p:cNvPr>
          <p:cNvSpPr txBox="1"/>
          <p:nvPr/>
        </p:nvSpPr>
        <p:spPr>
          <a:xfrm>
            <a:off x="8202235" y="3757968"/>
            <a:ext cx="717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3</a:t>
            </a:r>
            <a:endParaRPr lang="en-AU" sz="2800" dirty="0">
              <a:latin typeface="Comic Sans MS" panose="030F0702030302020204" pitchFamily="66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F81973-49FF-402F-7995-6D45063B9BBF}"/>
              </a:ext>
            </a:extLst>
          </p:cNvPr>
          <p:cNvSpPr txBox="1"/>
          <p:nvPr/>
        </p:nvSpPr>
        <p:spPr>
          <a:xfrm>
            <a:off x="7836701" y="2654623"/>
            <a:ext cx="717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4</a:t>
            </a:r>
            <a:endParaRPr lang="en-AU" sz="2800" dirty="0">
              <a:latin typeface="Comic Sans MS" panose="030F0702030302020204" pitchFamily="66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739820-B8A4-7CEE-64A0-285EA49DED07}"/>
              </a:ext>
            </a:extLst>
          </p:cNvPr>
          <p:cNvSpPr txBox="1"/>
          <p:nvPr/>
        </p:nvSpPr>
        <p:spPr>
          <a:xfrm>
            <a:off x="7568646" y="2199798"/>
            <a:ext cx="717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5</a:t>
            </a:r>
            <a:endParaRPr lang="en-AU" sz="2800" dirty="0">
              <a:latin typeface="Comic Sans MS" panose="030F0702030302020204" pitchFamily="66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42DB6D1-05F6-3BD2-9F76-BF13D1AA1179}"/>
              </a:ext>
            </a:extLst>
          </p:cNvPr>
          <p:cNvCxnSpPr/>
          <p:nvPr/>
        </p:nvCxnSpPr>
        <p:spPr>
          <a:xfrm flipV="1">
            <a:off x="5840002" y="1884784"/>
            <a:ext cx="2267118" cy="1544216"/>
          </a:xfrm>
          <a:prstGeom prst="straightConnector1">
            <a:avLst/>
          </a:prstGeom>
          <a:ln w="76200">
            <a:solidFill>
              <a:srgbClr val="7AC7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81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  <p:bldP spid="17" grpId="0"/>
      <p:bldP spid="18" grpId="0"/>
      <p:bldP spid="19" grpId="0"/>
      <p:bldP spid="20" grpId="0"/>
      <p:bldP spid="21" grpId="0"/>
    </p:bldLst>
  </p:timing>
</p:sld>
</file>

<file path=ppt/theme/theme1.xml><?xml version="1.0" encoding="utf-8"?>
<a:theme xmlns:a="http://schemas.openxmlformats.org/drawingml/2006/main" name="SketchLines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1"/>
      </a:lt2>
      <a:accent1>
        <a:srgbClr val="21B782"/>
      </a:accent1>
      <a:accent2>
        <a:srgbClr val="14B1BC"/>
      </a:accent2>
      <a:accent3>
        <a:srgbClr val="298CE7"/>
      </a:accent3>
      <a:accent4>
        <a:srgbClr val="2E40D9"/>
      </a:accent4>
      <a:accent5>
        <a:srgbClr val="6529E7"/>
      </a:accent5>
      <a:accent6>
        <a:srgbClr val="A217D5"/>
      </a:accent6>
      <a:hlink>
        <a:srgbClr val="BF3F6C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2114</TotalTime>
  <Words>651</Words>
  <Application>Microsoft Office PowerPoint</Application>
  <PresentationFormat>Widescreen</PresentationFormat>
  <Paragraphs>95</Paragraphs>
  <Slides>19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Meiryo</vt:lpstr>
      <vt:lpstr>Arial</vt:lpstr>
      <vt:lpstr>Calibri</vt:lpstr>
      <vt:lpstr>Comic Sans MS</vt:lpstr>
      <vt:lpstr>Corbel</vt:lpstr>
      <vt:lpstr>SketchLinesVTI</vt:lpstr>
      <vt:lpstr>DNA</vt:lpstr>
      <vt:lpstr>Preview</vt:lpstr>
      <vt:lpstr>Review</vt:lpstr>
      <vt:lpstr>Learning Intentions</vt:lpstr>
      <vt:lpstr>Success criteria </vt:lpstr>
      <vt:lpstr>PowerPoint Presentation</vt:lpstr>
      <vt:lpstr>PowerPoint Presentation</vt:lpstr>
      <vt:lpstr>PowerPoint Presentation</vt:lpstr>
      <vt:lpstr>DNA structure: 3’and 5’ asymmetry</vt:lpstr>
      <vt:lpstr>PowerPoint Presentation</vt:lpstr>
      <vt:lpstr>Mitochondrial and nuclear DNA</vt:lpstr>
      <vt:lpstr>PowerPoint Presentation</vt:lpstr>
      <vt:lpstr>Mitochondrial DNA</vt:lpstr>
      <vt:lpstr>PowerPoint Presentation</vt:lpstr>
      <vt:lpstr>PowerPoint Presentation</vt:lpstr>
      <vt:lpstr>Nuclear DNA</vt:lpstr>
      <vt:lpstr>PowerPoint Presentation</vt:lpstr>
      <vt:lpstr>Compare and contrast</vt:lpstr>
      <vt:lpstr>Success criteria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Nervous System</dc:title>
  <dc:creator>Kristy</dc:creator>
  <cp:lastModifiedBy>Kristy</cp:lastModifiedBy>
  <cp:revision>38</cp:revision>
  <dcterms:created xsi:type="dcterms:W3CDTF">2023-02-01T11:31:06Z</dcterms:created>
  <dcterms:modified xsi:type="dcterms:W3CDTF">2024-06-10T12:05:11Z</dcterms:modified>
</cp:coreProperties>
</file>